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57" r:id="rId3"/>
    <p:sldId id="293" r:id="rId4"/>
    <p:sldId id="313" r:id="rId5"/>
    <p:sldId id="294" r:id="rId6"/>
    <p:sldId id="318" r:id="rId7"/>
    <p:sldId id="297" r:id="rId8"/>
    <p:sldId id="314" r:id="rId9"/>
    <p:sldId id="315" r:id="rId10"/>
    <p:sldId id="316" r:id="rId11"/>
    <p:sldId id="298" r:id="rId12"/>
    <p:sldId id="299" r:id="rId13"/>
    <p:sldId id="317" r:id="rId14"/>
    <p:sldId id="304" r:id="rId15"/>
    <p:sldId id="305" r:id="rId16"/>
    <p:sldId id="306" r:id="rId17"/>
    <p:sldId id="319" r:id="rId18"/>
    <p:sldId id="307" r:id="rId19"/>
    <p:sldId id="320" r:id="rId20"/>
    <p:sldId id="321" r:id="rId21"/>
    <p:sldId id="308" r:id="rId22"/>
    <p:sldId id="322" r:id="rId23"/>
    <p:sldId id="323" r:id="rId24"/>
    <p:sldId id="324" r:id="rId25"/>
    <p:sldId id="309" r:id="rId26"/>
    <p:sldId id="325" r:id="rId27"/>
    <p:sldId id="329" r:id="rId28"/>
    <p:sldId id="310" r:id="rId29"/>
    <p:sldId id="326" r:id="rId30"/>
    <p:sldId id="327" r:id="rId31"/>
    <p:sldId id="311" r:id="rId32"/>
    <p:sldId id="328" r:id="rId33"/>
    <p:sldId id="312" r:id="rId3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2A89C67-94B3-FD03-7512-E9F70C3FA4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272C0A42-757E-BA36-9D4B-7364DCCE73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3A0ACD2-66B0-BBEE-62C1-1FF385C8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4D9DAA0-79AF-A836-5DF1-BD266591C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B966C3D-06BB-2EF4-9AC0-99FB87250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164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3547ED4-526D-E927-EE53-2F23A579C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9E36ED7B-6794-AF6A-09A5-5421D9DE3F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7755225-40D2-2B53-4CF1-A3A94151C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C52FD04-D64B-B47E-C32B-40BC33B95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8C09285-4A8D-78A8-EFBE-15DBB2164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2028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641356D-9154-C1E5-3EA4-E045D2F4D4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0E29DAAD-8529-EC3F-CF75-D111B18FA0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DBC5010-73E3-86F9-4A4A-4AF068A72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7F3D14F-02BD-1DEE-4282-1031DF1A5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C67475D-2649-9B3F-EE88-FE7084CC6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0865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21D359C-D0F0-E4EC-F129-4231E69A5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018EAE8-D8E2-8FE4-4D18-86270F5F0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5FCA8D6-C73F-C2B4-8544-EB6EA0CEA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A914B09-A818-86AB-232A-50B7B10FB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8169A28-B1C5-E353-E3E8-CD20139D7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879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DB9CAD-C6FE-8645-9A94-F6869318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F0D6DE9-42DA-3B79-CCCE-4C99FEA85A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64D1B8A-F96E-2CFB-BD66-EEFACBD48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B05832F-BADC-636C-291D-62F690D6B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BFB879D-EDAF-0772-78F2-A1EA999F5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5158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D139F48-5E1A-B04C-2020-D0AA3605F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3E48F8B-CCC2-11F6-6023-230ECE2CA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5ED1D90A-5319-4C70-E04D-CD12CE1C2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63FDD58-F234-0E6F-3823-AE643A981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2025/5/24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2621D6E-E38F-84E1-5F57-0DB191769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D0F779B-C668-AB24-085A-CA65A0A70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7476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4486A74-017C-E794-FD5F-B81FBE551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9D2922D-62D1-B8D0-C979-882AEF1F34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C38CADD-8C8D-B76A-0F9B-833EFC7601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13F314B0-5975-BB90-0DFC-EE3715C4C6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3AD281DB-FF63-936E-52DF-7ECF852530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6F53083A-1771-5111-2DAD-71232669D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2025/5/24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6E373E4D-599B-4CDF-55EC-CBB72FA3D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FF44D64-FA67-C568-BD73-9ADEE8517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9230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B886EBA-2767-3385-9D18-CCE387A5E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5E3AC64-53ED-9A2E-E228-0AD8F5D34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2025/5/24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4DB3A800-F80F-C5C2-053F-AE3A6D4E9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D99C6CEB-A787-CD02-A2B3-706984EC9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41776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1F45875F-EDF4-B2E0-4345-621503CC2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2025/5/24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12117E8F-AA33-1939-0114-621BCE1D7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FD6CFFBD-69B1-ED5F-854D-A5253C497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9871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B3B7EB2-E8BE-C413-237A-44ACE4DAD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6B7F465-4F33-7D6A-EF61-B748ED86C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C970FEAB-E3A6-C982-79E1-5CA78C28C4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1F68843C-31B3-71A4-13AA-F9EAE03B7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2025/5/24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F9331C3-0C93-2663-7D0F-9A1DD05BC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8C2B424-03EB-EB0F-88C4-54E42CFDF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4596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DA549E2-C287-FABF-F2BE-1C16A7548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85411DEE-D34A-74AC-CD7F-503AD6FAB2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E716B74-1791-969F-3E16-ED795E7EA6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99B419F-E72B-6328-83AF-D972B5A43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2025/5/24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A10AB758-0FC4-7B63-443B-64C9FED39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57898EE-7BB5-C754-A591-38BAAF064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101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468F1A1A-0227-4EBF-6FCB-2399DE324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D998A50-FDE9-515F-7F3B-583B031E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F00364C-79B0-4117-67B4-082F2FE0C7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3D48E-BB83-402A-83E9-982DA62C82A7}" type="datetimeFigureOut">
              <a:rPr lang="zh-TW" altLang="en-US" smtClean="0"/>
              <a:t>2025/5/24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54E215D-381E-D231-CA23-6D8E624C47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A1845A9-70AB-AD42-0AAA-9888AE244E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2730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10B5906-D3C0-2666-985A-07AB75D709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生成式</a:t>
            </a:r>
            <a:r>
              <a:rPr lang="en-US" altLang="zh-TW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AI</a:t>
            </a:r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技術與數位行銷人才養成班</a:t>
            </a:r>
            <a:br>
              <a:rPr lang="en-US" altLang="zh-TW" sz="49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機器學習與深度學習概論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35476A4-AAE3-2899-90E3-0B3A39E62D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謝欽旭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國立高雄科技大學電子工程系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2025</a:t>
            </a:r>
            <a:r>
              <a:rPr lang="zh-TW" altLang="en-US" dirty="0">
                <a:latin typeface="Book Antiqua" panose="02040602050305030304" pitchFamily="18" charset="0"/>
                <a:ea typeface="標楷體" panose="03000509000000000000" pitchFamily="65" charset="-120"/>
              </a:rPr>
              <a:t> </a:t>
            </a:r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Summer</a:t>
            </a:r>
            <a:endParaRPr lang="zh-TW" altLang="en-US" dirty="0">
              <a:latin typeface="Book Antiqua" panose="02040602050305030304" pitchFamily="18" charset="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5325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64DF9F6-6196-67C2-DA67-F4D5A86A2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0D08054A-27F5-4F8F-6F88-E35883ED95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57387" y="1825625"/>
            <a:ext cx="5877226" cy="4351338"/>
          </a:xfrm>
        </p:spPr>
      </p:pic>
    </p:spTree>
    <p:extLst>
      <p:ext uri="{BB962C8B-B14F-4D97-AF65-F5344CB8AC3E}">
        <p14:creationId xmlns:p14="http://schemas.microsoft.com/office/powerpoint/2010/main" val="9357588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09CB719-8E53-3C69-17C0-8C8DF70FA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Handling categorical data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0EDE70F-D50B-5965-7CBB-09F5168F5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Categorical Data in Real-World Datasets</a:t>
            </a:r>
            <a:r>
              <a:rPr lang="en-US" altLang="zh-TW" dirty="0"/>
              <a:t>: Often appears alongside numerical data and requires special handling in computation.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Types of Categorical Features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Ordinal Features</a:t>
            </a:r>
            <a:r>
              <a:rPr lang="en-US" altLang="zh-TW" dirty="0"/>
              <a:t>: Categorical values with an inherent order (e.g., t-shirt sizes: XL &gt; L &gt; M).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Nominal Features</a:t>
            </a:r>
            <a:r>
              <a:rPr lang="en-US" altLang="zh-TW" dirty="0"/>
              <a:t>: Categorical values without meaningful order (e.g., t-shirt colors: red, blue, green).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Importance in Machine Learning</a:t>
            </a:r>
            <a:r>
              <a:rPr lang="en-US" altLang="zh-TW" dirty="0"/>
              <a:t>: Proper encoding of categorical data is necessary to ensure compatibility with numerical computing tools.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386587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75383DA-07CA-B335-5EBD-FC7E88612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0F0F335-7D4C-BEC3-7D9F-90250D7088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Categorical data encoding with pandas</a:t>
            </a:r>
          </a:p>
          <a:p>
            <a:r>
              <a:rPr lang="en-US" altLang="zh-TW" dirty="0"/>
              <a:t>Mapping ordinal features</a:t>
            </a:r>
          </a:p>
          <a:p>
            <a:r>
              <a:rPr lang="en-US" altLang="zh-TW" dirty="0"/>
              <a:t>Encoding class labels</a:t>
            </a:r>
          </a:p>
          <a:p>
            <a:r>
              <a:rPr lang="en-US" altLang="zh-TW" dirty="0"/>
              <a:t>Performing one-hot encoding on nominal features</a:t>
            </a:r>
          </a:p>
          <a:p>
            <a:pPr lvl="1"/>
            <a:r>
              <a:rPr lang="en-US" altLang="zh-TW" i="1" dirty="0"/>
              <a:t>Optional: encoding ordinal features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474286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1F18EB2-B014-4E43-643F-A6289FD40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3DE9594-194B-9549-F7F0-03FA25FF5B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Categorical_Data.ipynb</a:t>
            </a:r>
            <a:endParaRPr lang="en-US" altLang="zh-TW" dirty="0"/>
          </a:p>
          <a:p>
            <a:r>
              <a:rPr lang="en-US" altLang="zh-TW" dirty="0"/>
              <a:t>categorical_data.py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246099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B0D2D96-B262-AFA6-E660-683306B45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Partitioning a dataset into separate training and test datasets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0129713-A061-4D0E-55CC-535DB0D61B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Dataset Partitioning</a:t>
            </a:r>
            <a:r>
              <a:rPr lang="en-US" altLang="zh-TW" dirty="0"/>
              <a:t>: Dividing data into </a:t>
            </a:r>
            <a:r>
              <a:rPr lang="en-US" altLang="zh-TW" i="1" dirty="0"/>
              <a:t>training</a:t>
            </a:r>
            <a:r>
              <a:rPr lang="en-US" altLang="zh-TW" dirty="0"/>
              <a:t> and </a:t>
            </a:r>
            <a:r>
              <a:rPr lang="en-US" altLang="zh-TW" i="1" dirty="0"/>
              <a:t>testing</a:t>
            </a:r>
            <a:r>
              <a:rPr lang="en-US" altLang="zh-TW" dirty="0"/>
              <a:t> sets allows unbiased performance evaluation before real-world deployment.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The Wine Dataset</a:t>
            </a:r>
            <a:r>
              <a:rPr lang="en-US" altLang="zh-TW" dirty="0"/>
              <a:t>: Used in this section as a case study for preprocessing and feature selection.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Bringing features onto the same scale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9918086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A1ABB00-F077-B443-F084-16DB760EC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8F7953B-3196-4FC0-E6AC-33E9CAFBD1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Partitioning_Dataset.ipynb</a:t>
            </a:r>
            <a:endParaRPr lang="en-US" altLang="zh-TW" dirty="0"/>
          </a:p>
          <a:p>
            <a:r>
              <a:rPr lang="en-US" altLang="zh-TW" dirty="0"/>
              <a:t>partitioning_dataset.py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986524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7317281-2C50-697D-FF6E-91E0D16DD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Selecting meaningful features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3B17F1D-21E2-3688-B42F-657E0B651C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Overfitting Issue</a:t>
            </a:r>
            <a:r>
              <a:rPr lang="en-US" altLang="zh-TW" dirty="0"/>
              <a:t>: Occurs when a model performs well on training data but poorly on test data, indicating high variance.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Cause of Overfitting</a:t>
            </a:r>
            <a:r>
              <a:rPr lang="en-US" altLang="zh-TW" dirty="0"/>
              <a:t>: The model is too complex and captures noise rather than general patterns.</a:t>
            </a:r>
          </a:p>
        </p:txBody>
      </p:sp>
    </p:spTree>
    <p:extLst>
      <p:ext uri="{BB962C8B-B14F-4D97-AF65-F5344CB8AC3E}">
        <p14:creationId xmlns:p14="http://schemas.microsoft.com/office/powerpoint/2010/main" val="33143939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461DAAC-56A8-F247-A311-2F83AB6CF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3A66D3B-8CB8-E929-2111-46195C1B16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Key Solutions to Improve Generalization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More Training Data</a:t>
            </a:r>
            <a:r>
              <a:rPr lang="en-US" altLang="zh-TW" dirty="0"/>
              <a:t>: Helps the model learn broader patterns but is often impractical.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Regularization Techniques</a:t>
            </a:r>
            <a:r>
              <a:rPr lang="en-US" altLang="zh-TW" dirty="0"/>
              <a:t>: Penalizes complexity to improve robustness.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Simpler Models</a:t>
            </a:r>
            <a:r>
              <a:rPr lang="en-US" altLang="zh-TW" dirty="0"/>
              <a:t>: Reducing parameters lowers the risk of overfitting.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Dimensionality Reduction</a:t>
            </a:r>
            <a:r>
              <a:rPr lang="en-US" altLang="zh-TW" dirty="0"/>
              <a:t>: Removing irrelevant features streamlines model learning.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Future Considerations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Chapter 6 covers evaluation techniques to assess whether more training data is beneficial.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Chapter 5 explores additional feature extraction methods for dimensionality reduction.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31032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EF30281-B24A-BD6D-AB12-7B8C03ED3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L1 and L2 regularization as penalties against model complexity</a:t>
            </a:r>
            <a:endParaRPr lang="zh-TW" altLang="en-US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02F5F251-693A-F4A7-AE0A-6D293B2B80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009579"/>
            <a:ext cx="10515600" cy="1983429"/>
          </a:xfrm>
        </p:spPr>
      </p:pic>
    </p:spTree>
    <p:extLst>
      <p:ext uri="{BB962C8B-B14F-4D97-AF65-F5344CB8AC3E}">
        <p14:creationId xmlns:p14="http://schemas.microsoft.com/office/powerpoint/2010/main" val="22343800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42BFDDA-74A8-9BF7-AAEF-D0B1B02F4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561DCE46-DEF0-2248-8B4D-837BAB3B24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7572" y="3210608"/>
            <a:ext cx="9716856" cy="1581371"/>
          </a:xfrm>
        </p:spPr>
      </p:pic>
    </p:spTree>
    <p:extLst>
      <p:ext uri="{BB962C8B-B14F-4D97-AF65-F5344CB8AC3E}">
        <p14:creationId xmlns:p14="http://schemas.microsoft.com/office/powerpoint/2010/main" val="3532924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66AFD15-4B3A-5D4A-34D3-4E577285D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Chapter 4: Building Good Training Datasets – Data Preprocessing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7A3345-6063-20F6-AACB-5F670EE3C2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Data Quality Matters</a:t>
            </a:r>
            <a:r>
              <a:rPr lang="en-US" altLang="zh-TW" dirty="0"/>
              <a:t>: The effectiveness of a machine learning model depends on the quality and informativeness of the dataset.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Preprocessing is Essential</a:t>
            </a:r>
            <a:r>
              <a:rPr lang="en-US" altLang="zh-TW" dirty="0"/>
              <a:t>: Examining and refining data before feeding it into an algorithm ensures better learning and model performance.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Key Preprocessing Techniques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Handling Missing Values</a:t>
            </a:r>
            <a:r>
              <a:rPr lang="en-US" altLang="zh-TW" dirty="0"/>
              <a:t>: Identifying and addressing gaps in data through removal or imputation.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Processing Categorical Data</a:t>
            </a:r>
            <a:r>
              <a:rPr lang="en-US" altLang="zh-TW" dirty="0"/>
              <a:t>: Converting categorical variables into a machine-learning-friendly format (e.g., encoding techniques).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Feature Selection</a:t>
            </a:r>
            <a:r>
              <a:rPr lang="en-US" altLang="zh-TW" dirty="0"/>
              <a:t>: Identifying and retaining the most relevant variables to improve model efficiency and accuracy.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131470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A6BCD55-E3F5-DA50-CE26-DC1BF5C6F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43091B2-144F-FABD-B4CA-4B6CA2ADDC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L1 vs. L2 Regularization</a:t>
            </a:r>
            <a:r>
              <a:rPr lang="en-US" altLang="zh-TW" dirty="0"/>
              <a:t>: L1 replaces squared weights with the sum of absolute values, promoting sparsity.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Sparse Feature Vectors</a:t>
            </a:r>
            <a:r>
              <a:rPr lang="en-US" altLang="zh-TW" dirty="0"/>
              <a:t>: Many feature weights are zero, making the model more efficient.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Usefulness in High-Dimensional Data</a:t>
            </a:r>
            <a:r>
              <a:rPr lang="en-US" altLang="zh-TW" dirty="0"/>
              <a:t>: Particularly beneficial when many features are irrelevant, outperforming L2 in feature selection.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Feature Selection Mechanism</a:t>
            </a:r>
            <a:r>
              <a:rPr lang="en-US" altLang="zh-TW" dirty="0"/>
              <a:t>: L1 regularization effectively reduces dimensionality by eliminating unnecessary variables.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013182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600C3E6-028B-AC3C-3115-A065DF7C2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 geometric interpretation of L2 regularization</a:t>
            </a:r>
            <a:endParaRPr lang="zh-TW" altLang="en-US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EB0B9091-F2AF-3980-7785-12AFD66318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09521" y="1825625"/>
            <a:ext cx="4972957" cy="4351338"/>
          </a:xfrm>
        </p:spPr>
      </p:pic>
    </p:spTree>
    <p:extLst>
      <p:ext uri="{BB962C8B-B14F-4D97-AF65-F5344CB8AC3E}">
        <p14:creationId xmlns:p14="http://schemas.microsoft.com/office/powerpoint/2010/main" val="19991014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D97529B-2B32-A5DE-98EA-BC3D40B1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E4E27B1-826D-DD08-6B01-4C3BCF466F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L2 Regularization</a:t>
            </a:r>
            <a:r>
              <a:rPr lang="en-US" altLang="zh-TW" dirty="0"/>
              <a:t>: Adds a penalty term to the loss function, leading to smaller and less extreme weight values.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L1 Regularization &amp; Sparsity</a:t>
            </a:r>
            <a:r>
              <a:rPr lang="en-US" altLang="zh-TW" dirty="0"/>
              <a:t>: Encourages sparsity by driving some weights to exactly zero, making models more compact.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Geometric Perspective</a:t>
            </a:r>
            <a:r>
              <a:rPr lang="en-US" altLang="zh-TW" dirty="0"/>
              <a:t>: Contours of a convex loss function for two weights (w₁, w₂) illustrate the impact of regularization.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Mean Squared Error (MSE) Example</a:t>
            </a:r>
            <a:r>
              <a:rPr lang="en-US" altLang="zh-TW" dirty="0"/>
              <a:t>: MSE loss is used for Adaline; the same principles apply to logistic regression.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Regularization Effect</a:t>
            </a:r>
            <a:r>
              <a:rPr lang="en-US" altLang="zh-TW" dirty="0"/>
              <a:t>: Penalizes large weights, shrinking them towards zero, reducing overfitting by making the model less dependent on training data.</a:t>
            </a:r>
          </a:p>
        </p:txBody>
      </p:sp>
    </p:spTree>
    <p:extLst>
      <p:ext uri="{BB962C8B-B14F-4D97-AF65-F5344CB8AC3E}">
        <p14:creationId xmlns:p14="http://schemas.microsoft.com/office/powerpoint/2010/main" val="39787219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E1755F5-906F-9256-4CE9-BCD5AA8AA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F63013C-4D23-127E-56AE-7DF97B6A47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L2 Regularization Representation</a:t>
            </a:r>
            <a:r>
              <a:rPr lang="en-US" altLang="zh-TW" dirty="0"/>
              <a:t>: Visualized as a shaded ball where weight coefficients must stay within a constrained region.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Penalty Constraint &amp; Optimization</a:t>
            </a:r>
            <a:r>
              <a:rPr lang="en-US" altLang="zh-TW" dirty="0"/>
              <a:t>: The best solution lies at the intersection of the L2 ball and the loss function contours.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Impact of Regularization Parameter (λ)</a:t>
            </a:r>
            <a:r>
              <a:rPr lang="en-US" altLang="zh-TW" dirty="0"/>
              <a:t>: Increasing λ tightens the constraint, shrinking weights more aggressively.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Extreme Case (λ → ∞)</a:t>
            </a:r>
            <a:r>
              <a:rPr lang="en-US" altLang="zh-TW" dirty="0"/>
              <a:t>: Forces all weight coefficients to zero, reducing complexity but potentially oversimplifying the model.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Bias-Variance Tradeoff</a:t>
            </a:r>
            <a:r>
              <a:rPr lang="en-US" altLang="zh-TW" dirty="0"/>
              <a:t>: Regularization adds bias, preferring simpler models that generalize better in low-data scenarios.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133467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DE036B9-6641-1DAC-1572-F7AFA4009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CC89165F-26F5-5A51-2F50-6C66CD12B3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26109" y="1825625"/>
            <a:ext cx="4539781" cy="4351338"/>
          </a:xfrm>
        </p:spPr>
      </p:pic>
    </p:spTree>
    <p:extLst>
      <p:ext uri="{BB962C8B-B14F-4D97-AF65-F5344CB8AC3E}">
        <p14:creationId xmlns:p14="http://schemas.microsoft.com/office/powerpoint/2010/main" val="25058077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2F17951-7AC3-3EFD-1A34-A4F363BC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Sparse solutions with L1 regularization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F13473B-F388-1DFD-E142-00574B185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L1 Regularization Concept</a:t>
            </a:r>
            <a:r>
              <a:rPr lang="en-US" altLang="zh-TW" dirty="0"/>
              <a:t>: Adds a penalty term based on the sum of the absolute values of the weight coefficients.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Comparison with L2 Regularization</a:t>
            </a:r>
            <a:r>
              <a:rPr lang="en-US" altLang="zh-TW" dirty="0"/>
              <a:t>: L2 penalty is quadratic (spherical constraint), while L1 penalty forms a diamond-shaped constraint.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Geometric Representation</a:t>
            </a:r>
            <a:r>
              <a:rPr lang="en-US" altLang="zh-TW" dirty="0"/>
              <a:t>: The feasible region for weights under L1 regularization is a diamond-shaped budget.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Sparsity Encouragement</a:t>
            </a:r>
            <a:r>
              <a:rPr lang="en-US" altLang="zh-TW" dirty="0"/>
              <a:t>: The sharp contours of the loss function increase the likelihood that the optimal solution lies on the axes.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Effect on Weights</a:t>
            </a:r>
            <a:r>
              <a:rPr lang="en-US" altLang="zh-TW" dirty="0"/>
              <a:t>: Since solutions often land on the axes, some weights become exactly zero, reducing model complexity.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Key Benefit</a:t>
            </a:r>
            <a:r>
              <a:rPr lang="en-US" altLang="zh-TW" dirty="0"/>
              <a:t>: Promotes feature selection by eliminating unnecessary weights, leading to a more interpretable and efficient model.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92088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EADB49E-06BF-3A2B-1C8C-D18C736E6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B8FE1EB5-C2A9-4184-04E5-993B603203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84527" y="1825625"/>
            <a:ext cx="5022945" cy="4351338"/>
          </a:xfrm>
        </p:spPr>
      </p:pic>
    </p:spTree>
    <p:extLst>
      <p:ext uri="{BB962C8B-B14F-4D97-AF65-F5344CB8AC3E}">
        <p14:creationId xmlns:p14="http://schemas.microsoft.com/office/powerpoint/2010/main" val="304140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3F551E9-4F9E-3466-BAE6-C13410A0E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A4E3FC4-562D-2D6B-E425-8B650364EE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Regularization.ipynb</a:t>
            </a:r>
            <a:endParaRPr lang="en-US" altLang="zh-TW" dirty="0"/>
          </a:p>
          <a:p>
            <a:r>
              <a:rPr lang="en-US" altLang="zh-TW"/>
              <a:t>regularization.py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91782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D396C46-B8F6-D450-D54E-08CDFC7B0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Sequential feature selection algorithms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5A6110F-19B2-F0BA-BC05-DBA06C9B83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Dimensionality Reduction</a:t>
            </a:r>
            <a:r>
              <a:rPr lang="en-US" altLang="zh-TW" dirty="0"/>
              <a:t>: Helps reduce model complexity and overfitting, particularly in unregularized models.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Two Main Approaches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Feature Selection</a:t>
            </a:r>
            <a:r>
              <a:rPr lang="en-US" altLang="zh-TW" dirty="0"/>
              <a:t>: Retains a subset of the original features.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Feature Extraction</a:t>
            </a:r>
            <a:r>
              <a:rPr lang="en-US" altLang="zh-TW" dirty="0"/>
              <a:t>: Transforms existing features into a new subspace.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Sequential Feature Selection</a:t>
            </a:r>
            <a:r>
              <a:rPr lang="en-US" altLang="zh-TW" dirty="0"/>
              <a:t>: A family of greedy algorithms that reduce dimensionality from d features to k features (where k &lt; d).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Benefits of Feature Selection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Identifies the most relevant features.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Improves computational efficiency.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Reduces generalization error by eliminating irrelevant or noisy features.</a:t>
            </a:r>
          </a:p>
        </p:txBody>
      </p:sp>
    </p:spTree>
    <p:extLst>
      <p:ext uri="{BB962C8B-B14F-4D97-AF65-F5344CB8AC3E}">
        <p14:creationId xmlns:p14="http://schemas.microsoft.com/office/powerpoint/2010/main" val="28854581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B6005C3-5A83-E31F-2193-27B8DFEC3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0D415A5-E7AD-0299-A715-160054A045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Sequential Backward Selection (SBS)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Removes features iteratively with minimal impact on classifier performance.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Aims to maintain or enhance predictive accuracy, especially in overfitting scenarios.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Goal</a:t>
            </a:r>
            <a:r>
              <a:rPr lang="en-US" altLang="zh-TW" dirty="0"/>
              <a:t>: Sequentially removes features until only the desired number remain, reducing dimensionality while maintaining classifier performance.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Criterion Function (J)</a:t>
            </a:r>
            <a:r>
              <a:rPr lang="en-US" altLang="zh-TW" dirty="0"/>
              <a:t>: Measures the impact of removing a feature on classifier performance.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58022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895CB0E-F09F-3EC5-2F92-70C949B67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Dealing with missing data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65FB355-3D03-DD5A-34D9-1D23D6E289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Causes of Missing Data</a:t>
            </a:r>
            <a:r>
              <a:rPr lang="en-US" altLang="zh-TW" dirty="0"/>
              <a:t>: Can result from errors in data collection, non-applicable measurements, or incomplete survey responses.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Common Indicators</a:t>
            </a:r>
            <a:r>
              <a:rPr lang="en-US" altLang="zh-TW" dirty="0"/>
              <a:t>: Missing values often appear as blank spaces, </a:t>
            </a:r>
            <a:r>
              <a:rPr lang="en-US" altLang="zh-TW" i="1" dirty="0" err="1"/>
              <a:t>NaN</a:t>
            </a:r>
            <a:r>
              <a:rPr lang="en-US" altLang="zh-TW" dirty="0"/>
              <a:t> (Not a Number), or </a:t>
            </a:r>
            <a:r>
              <a:rPr lang="en-US" altLang="zh-TW" i="1" dirty="0"/>
              <a:t>NULL</a:t>
            </a:r>
            <a:r>
              <a:rPr lang="en-US" altLang="zh-TW" dirty="0"/>
              <a:t> in relational databases.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Challenges in Computation</a:t>
            </a:r>
            <a:r>
              <a:rPr lang="en-US" altLang="zh-TW" dirty="0"/>
              <a:t>: Many tools cannot process missing data directly, leading to errors or unpredictable results.</a:t>
            </a:r>
          </a:p>
        </p:txBody>
      </p:sp>
    </p:spTree>
    <p:extLst>
      <p:ext uri="{BB962C8B-B14F-4D97-AF65-F5344CB8AC3E}">
        <p14:creationId xmlns:p14="http://schemas.microsoft.com/office/powerpoint/2010/main" val="40095345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ACB1BB2-FB93-F8E1-0336-FEEA67BBF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ABD6FC8-39F6-68CB-BAF6-15B99C2948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Feature Removal Strategy</a:t>
            </a:r>
            <a:r>
              <a:rPr lang="en-US" altLang="zh-TW" dirty="0"/>
              <a:t>: At each step, the feature that causes the least performance loss is eliminated.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Algorithm Steps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Start with all features (k = d).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Identify and remove the feature that maximizes the criterion function.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Update feature set and decrement k.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Repeat until the desired number of features is reached.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248906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E0A7A30-A535-FBE8-EFB4-E493082D1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Assessing feature importance with random forests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F8D0329-3AA2-FAC5-8452-2EDC87F73A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TW" b="1" dirty="0"/>
              <a:t>Random Forest for Feature Selection</a:t>
            </a:r>
            <a:r>
              <a:rPr lang="en-US" altLang="zh-TW" dirty="0"/>
              <a:t>: Uses an ensemble of decision trees to determine feature importance without assuming linear separability.</a:t>
            </a:r>
          </a:p>
          <a:p>
            <a:r>
              <a:rPr lang="en-US" altLang="zh-TW" b="1" dirty="0"/>
              <a:t>Feature Importance Calculation</a:t>
            </a:r>
            <a:r>
              <a:rPr lang="en-US" altLang="zh-TW" dirty="0"/>
              <a:t>: Measured as the averaged impurity decrease across all trees in the forest.</a:t>
            </a:r>
          </a:p>
          <a:p>
            <a:r>
              <a:rPr lang="en-US" altLang="zh-TW" b="1" dirty="0"/>
              <a:t>Advantage Over Other Methods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Works well with non-linear relationships.	</a:t>
            </a:r>
          </a:p>
          <a:p>
            <a:pPr lvl="1"/>
            <a:r>
              <a:rPr lang="en-US" altLang="zh-TW" dirty="0"/>
              <a:t>Does not require feature standardization or normalization.</a:t>
            </a:r>
          </a:p>
          <a:p>
            <a:r>
              <a:rPr lang="en-US" altLang="zh-TW" b="1" dirty="0"/>
              <a:t>scikit-learn Implementation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Automatically collects feature importance values via the `</a:t>
            </a:r>
            <a:r>
              <a:rPr lang="en-US" altLang="zh-TW" dirty="0" err="1"/>
              <a:t>feature_importances</a:t>
            </a:r>
            <a:r>
              <a:rPr lang="en-US" altLang="zh-TW" dirty="0"/>
              <a:t>_` attribute.</a:t>
            </a:r>
          </a:p>
          <a:p>
            <a:pPr lvl="1"/>
            <a:r>
              <a:rPr lang="en-US" altLang="zh-TW" dirty="0"/>
              <a:t>Allows easy extraction of relevant features after fitting a `</a:t>
            </a:r>
            <a:r>
              <a:rPr lang="en-US" altLang="zh-TW" dirty="0" err="1"/>
              <a:t>RandomForestClassifier</a:t>
            </a:r>
            <a:r>
              <a:rPr lang="en-US" altLang="zh-TW" dirty="0"/>
              <a:t>`.</a:t>
            </a:r>
          </a:p>
          <a:p>
            <a:r>
              <a:rPr lang="en-US" altLang="zh-TW" b="1" dirty="0"/>
              <a:t>Wine Dataset Example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Trains a random forest with 500 trees.</a:t>
            </a:r>
          </a:p>
          <a:p>
            <a:pPr lvl="1"/>
            <a:r>
              <a:rPr lang="en-US" altLang="zh-TW" dirty="0"/>
              <a:t>Ranks the 13 features by their importance for classification.</a:t>
            </a: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955367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84F57E7-53B5-E95B-742F-A6594A7A3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2DA6ACA-08EB-FBA3-D529-186348FC14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Feature_Importance.ipynb</a:t>
            </a:r>
            <a:endParaRPr lang="en-US" altLang="zh-TW" dirty="0"/>
          </a:p>
          <a:p>
            <a:r>
              <a:rPr lang="en-US" altLang="zh-TW" dirty="0"/>
              <a:t>feature_importance.py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540885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C55BF1A-038C-8B47-2BDF-7B34D991A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Summary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1A9B87B-E4D0-5E15-F0B0-8977EFEC59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Handling Missing Data</a:t>
            </a:r>
            <a:r>
              <a:rPr lang="en-US" altLang="zh-TW" dirty="0"/>
              <a:t>: Ensuring proper preprocessing before feeding data into machine learning models.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Encoding Categorical Variables</a:t>
            </a:r>
            <a:r>
              <a:rPr lang="en-US" altLang="zh-TW" dirty="0"/>
              <a:t>: Mapping ordinal and nominal feature values to integer representations for model compatibility.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L1 Regularization</a:t>
            </a:r>
            <a:r>
              <a:rPr lang="en-US" altLang="zh-TW" dirty="0"/>
              <a:t>: Helps prevent overfitting by simplifying the model and reducing unnecessary complexity.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Feature Selection</a:t>
            </a:r>
            <a:r>
              <a:rPr lang="en-US" altLang="zh-TW" dirty="0"/>
              <a:t>: Uses sequential methods, like SBS, to retain only the most meaningful features and improve efficiency.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1238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E73308C-2E5A-625D-52F6-7FE01C735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A271CC4-FADA-E383-4C53-8BAAAEE1A5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Preprocessing Importance</a:t>
            </a:r>
            <a:r>
              <a:rPr lang="en-US" altLang="zh-TW" dirty="0"/>
              <a:t>: Handling missing values is critical to ensure reliable analysis and model performance.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Key Techniques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Removing Entries</a:t>
            </a:r>
            <a:r>
              <a:rPr lang="en-US" altLang="zh-TW" dirty="0"/>
              <a:t>: Discarding data points with missing values when their absence does not significantly impact analysis.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Imputation Methods</a:t>
            </a:r>
            <a:r>
              <a:rPr lang="en-US" altLang="zh-TW" dirty="0"/>
              <a:t>: Filling gaps using statistical techniques or leveraging values from other training examples and features.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25810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BE5A569-72C2-DF5C-B904-8A83A96DA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6AF5659-0CE0-8118-381B-787E812E4D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Identifying missing values in tabular data</a:t>
            </a:r>
          </a:p>
          <a:p>
            <a:r>
              <a:rPr lang="en-US" altLang="zh-TW" dirty="0"/>
              <a:t>Eliminating training examples or features with missing values</a:t>
            </a:r>
          </a:p>
          <a:p>
            <a:r>
              <a:rPr lang="en-US" altLang="zh-TW" dirty="0"/>
              <a:t>Imputing missing values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75039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F7268B6-5316-C23D-8D60-D0F428D30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0FC088D-3F53-8E96-9F41-A0735B390F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Missing_Data.ipynb</a:t>
            </a:r>
            <a:endParaRPr lang="en-US" altLang="zh-TW" dirty="0"/>
          </a:p>
          <a:p>
            <a:r>
              <a:rPr lang="en-US" altLang="zh-TW" dirty="0"/>
              <a:t>missing_data.py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7505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3152A27-99D5-0FB3-E99F-FA918FE58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Understanding the scikit-learn estimator API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71AD36E-C66B-B599-8DBF-4AA11A234D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 err="1"/>
              <a:t>SimpleImputer</a:t>
            </a:r>
            <a:r>
              <a:rPr lang="en-US" altLang="zh-TW" b="1" dirty="0"/>
              <a:t> for Missing Values</a:t>
            </a:r>
            <a:r>
              <a:rPr lang="en-US" altLang="zh-TW" dirty="0"/>
              <a:t>: Used to fill gaps in data via scikit-</a:t>
            </a:r>
            <a:r>
              <a:rPr lang="en-US" altLang="zh-TW" dirty="0" err="1"/>
              <a:t>learn’s</a:t>
            </a:r>
            <a:r>
              <a:rPr lang="en-US" altLang="zh-TW" dirty="0"/>
              <a:t> </a:t>
            </a:r>
            <a:r>
              <a:rPr lang="en-US" altLang="zh-TW" i="1" dirty="0"/>
              <a:t>transformer API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Transformer API Role</a:t>
            </a:r>
            <a:r>
              <a:rPr lang="en-US" altLang="zh-TW" dirty="0"/>
              <a:t>: Facilitates data transformation, but distinct from the </a:t>
            </a:r>
            <a:r>
              <a:rPr lang="en-US" altLang="zh-TW" i="1" dirty="0"/>
              <a:t>transformer architecture</a:t>
            </a:r>
            <a:r>
              <a:rPr lang="en-US" altLang="zh-TW" dirty="0"/>
              <a:t> in NLP.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Core Methods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fit()</a:t>
            </a:r>
            <a:r>
              <a:rPr lang="en-US" altLang="zh-TW" dirty="0"/>
              <a:t>: Learns transformation parameters from training data.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transform()</a:t>
            </a:r>
            <a:r>
              <a:rPr lang="en-US" altLang="zh-TW" dirty="0"/>
              <a:t>: Applies learned parameters to transform datasets.</a:t>
            </a:r>
          </a:p>
        </p:txBody>
      </p:sp>
    </p:spTree>
    <p:extLst>
      <p:ext uri="{BB962C8B-B14F-4D97-AF65-F5344CB8AC3E}">
        <p14:creationId xmlns:p14="http://schemas.microsoft.com/office/powerpoint/2010/main" val="12763390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D052F4F-8866-1A02-9151-D2CD926E3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E2D126F-29D5-C6CA-3E5C-8678A29568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Feature Matching Requirement</a:t>
            </a:r>
            <a:r>
              <a:rPr lang="en-US" altLang="zh-TW" dirty="0"/>
              <a:t>: Input data must have the same number of features as the dataset used for fitting.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Classifier Comparison</a:t>
            </a:r>
            <a:r>
              <a:rPr lang="en-US" altLang="zh-TW" dirty="0"/>
              <a:t>: Machine learning classifiers (e.g., those from Chapter 3) operate similarly, using </a:t>
            </a:r>
            <a:r>
              <a:rPr lang="en-US" altLang="zh-TW" i="1" dirty="0"/>
              <a:t>fit()</a:t>
            </a:r>
            <a:r>
              <a:rPr lang="en-US" altLang="zh-TW" dirty="0"/>
              <a:t> for parameter learning.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Predict vs. Transform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Estimators (Classifiers)</a:t>
            </a:r>
            <a:r>
              <a:rPr lang="en-US" altLang="zh-TW" dirty="0"/>
              <a:t>: Use </a:t>
            </a:r>
            <a:r>
              <a:rPr lang="en-US" altLang="zh-TW" i="1" dirty="0"/>
              <a:t>predict()</a:t>
            </a:r>
            <a:r>
              <a:rPr lang="en-US" altLang="zh-TW" dirty="0"/>
              <a:t> for supervised learning tasks.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Transformers</a:t>
            </a:r>
            <a:r>
              <a:rPr lang="en-US" altLang="zh-TW" dirty="0"/>
              <a:t>: Modify input data using </a:t>
            </a:r>
            <a:r>
              <a:rPr lang="en-US" altLang="zh-TW" i="1" dirty="0"/>
              <a:t>transform()</a:t>
            </a:r>
            <a:r>
              <a:rPr lang="en-US" altLang="zh-TW" dirty="0"/>
              <a:t>.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86833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86B88CE-E319-531F-5312-D331922AA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1DEDBD35-8773-7005-5E0E-F6EE2157A8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75533" y="1825625"/>
            <a:ext cx="6240933" cy="4351338"/>
          </a:xfrm>
        </p:spPr>
      </p:pic>
    </p:spTree>
    <p:extLst>
      <p:ext uri="{BB962C8B-B14F-4D97-AF65-F5344CB8AC3E}">
        <p14:creationId xmlns:p14="http://schemas.microsoft.com/office/powerpoint/2010/main" val="2727765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1556</Words>
  <Application>Microsoft Office PowerPoint</Application>
  <PresentationFormat>寬螢幕</PresentationFormat>
  <Paragraphs>130</Paragraphs>
  <Slides>33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33</vt:i4>
      </vt:variant>
    </vt:vector>
  </HeadingPairs>
  <TitlesOfParts>
    <vt:vector size="39" baseType="lpstr">
      <vt:lpstr>標楷體</vt:lpstr>
      <vt:lpstr>Arial</vt:lpstr>
      <vt:lpstr>Book Antiqua</vt:lpstr>
      <vt:lpstr>Calibri</vt:lpstr>
      <vt:lpstr>Calibri Light</vt:lpstr>
      <vt:lpstr>Office 佈景主題</vt:lpstr>
      <vt:lpstr>生成式AI技術與數位行銷人才養成班 機器學習與深度學習概論</vt:lpstr>
      <vt:lpstr>Chapter 4: Building Good Training Datasets – Data Preprocessing</vt:lpstr>
      <vt:lpstr>Dealing with missing data</vt:lpstr>
      <vt:lpstr>PowerPoint 簡報</vt:lpstr>
      <vt:lpstr>PowerPoint 簡報</vt:lpstr>
      <vt:lpstr>PowerPoint 簡報</vt:lpstr>
      <vt:lpstr>Understanding the scikit-learn estimator API</vt:lpstr>
      <vt:lpstr>PowerPoint 簡報</vt:lpstr>
      <vt:lpstr>PowerPoint 簡報</vt:lpstr>
      <vt:lpstr>PowerPoint 簡報</vt:lpstr>
      <vt:lpstr>Handling categorical data</vt:lpstr>
      <vt:lpstr>PowerPoint 簡報</vt:lpstr>
      <vt:lpstr>PowerPoint 簡報</vt:lpstr>
      <vt:lpstr>Partitioning a dataset into separate training and test datasets</vt:lpstr>
      <vt:lpstr>PowerPoint 簡報</vt:lpstr>
      <vt:lpstr>Selecting meaningful features</vt:lpstr>
      <vt:lpstr>PowerPoint 簡報</vt:lpstr>
      <vt:lpstr>L1 and L2 regularization as penalties against model complexity</vt:lpstr>
      <vt:lpstr>PowerPoint 簡報</vt:lpstr>
      <vt:lpstr>PowerPoint 簡報</vt:lpstr>
      <vt:lpstr>A geometric interpretation of L2 regularization</vt:lpstr>
      <vt:lpstr>PowerPoint 簡報</vt:lpstr>
      <vt:lpstr>PowerPoint 簡報</vt:lpstr>
      <vt:lpstr>PowerPoint 簡報</vt:lpstr>
      <vt:lpstr>Sparse solutions with L1 regularization</vt:lpstr>
      <vt:lpstr>PowerPoint 簡報</vt:lpstr>
      <vt:lpstr>PowerPoint 簡報</vt:lpstr>
      <vt:lpstr>Sequential feature selection algorithms</vt:lpstr>
      <vt:lpstr>PowerPoint 簡報</vt:lpstr>
      <vt:lpstr>PowerPoint 簡報</vt:lpstr>
      <vt:lpstr>Assessing feature importance with random forests</vt:lpstr>
      <vt:lpstr>PowerPoint 簡報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謝欽旭</dc:creator>
  <cp:lastModifiedBy>謝欽旭</cp:lastModifiedBy>
  <cp:revision>8</cp:revision>
  <dcterms:created xsi:type="dcterms:W3CDTF">2025-05-23T12:34:05Z</dcterms:created>
  <dcterms:modified xsi:type="dcterms:W3CDTF">2025-05-24T01:16:31Z</dcterms:modified>
</cp:coreProperties>
</file>